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4"/>
    <p:sldMasterId id="2147483697" r:id="rId5"/>
    <p:sldMasterId id="2147483683" r:id="rId6"/>
  </p:sldMasterIdLst>
  <p:notesMasterIdLst>
    <p:notesMasterId r:id="rId16"/>
  </p:notesMasterIdLst>
  <p:handoutMasterIdLst>
    <p:handoutMasterId r:id="rId17"/>
  </p:handoutMasterIdLst>
  <p:sldIdLst>
    <p:sldId id="307" r:id="rId7"/>
    <p:sldId id="319" r:id="rId8"/>
    <p:sldId id="318" r:id="rId9"/>
    <p:sldId id="322" r:id="rId10"/>
    <p:sldId id="317" r:id="rId11"/>
    <p:sldId id="309" r:id="rId12"/>
    <p:sldId id="314" r:id="rId13"/>
    <p:sldId id="321" r:id="rId14"/>
    <p:sldId id="320" r:id="rId15"/>
  </p:sldIdLst>
  <p:sldSz cx="12192000" cy="6858000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5932A9-0ABB-B4BC-F7FE-75B6ACEF4305}" v="1537" dt="2025-04-30T12:56:11.245"/>
    <p1510:client id="{AEF5A21E-D2BE-7C4E-C7D4-6D603DFE7547}" v="1369" dt="2025-04-30T06:47:02.343"/>
    <p1510:client id="{D5402D02-95F3-444B-9B0F-33DB34EE90DA}" v="2453" dt="2025-04-30T13:03:30.267"/>
    <p1510:client id="{ED1637FC-F347-B768-1D4B-0C3C60F4D474}" v="11" dt="2025-04-30T12:54:54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 ourselves and our project</a:t>
            </a:r>
          </a:p>
          <a:p>
            <a:pPr marL="171450" indent="-171450">
              <a:buFontTx/>
              <a:buChar char="-"/>
            </a:pPr>
            <a:r>
              <a:rPr lang="en-US"/>
              <a:t>Everyone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26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more in-depth introduction to the project, the overarching goals, and the motivation behind it</a:t>
            </a:r>
          </a:p>
          <a:p>
            <a:endParaRPr lang="en-US"/>
          </a:p>
          <a:p>
            <a:r>
              <a:rPr lang="en-US"/>
              <a:t>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1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the different subsystems and which sensors and actuators are involved</a:t>
            </a:r>
          </a:p>
          <a:p>
            <a:r>
              <a:rPr lang="en-US"/>
              <a:t>Explain why we chose specific sensors and actuators</a:t>
            </a:r>
          </a:p>
          <a:p>
            <a:r>
              <a:rPr lang="en-US"/>
              <a:t>*don’t say the exact name of the parts, unnecessary and loses the audience</a:t>
            </a:r>
          </a:p>
          <a:p>
            <a:endParaRPr lang="en-US"/>
          </a:p>
          <a:p>
            <a:r>
              <a:rPr lang="en-US"/>
              <a:t>LEAH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[Verbally] Briefly describe how your system works (like an elevator pitch)</a:t>
            </a:r>
          </a:p>
          <a:p>
            <a:pPr marL="171450" indent="-171450">
              <a:buFontTx/>
              <a:buChar char="-"/>
            </a:pPr>
            <a:r>
              <a:rPr lang="en-US"/>
              <a:t>Our system consists of two main components: the hand and the controller. The controller features a Parallax 2-axis joystick, which sends movement commands to the hand via SPI. Based on these commands, the hand moves forward, backward, or pivots left or right. A DC motor controls the movement of the three middle fingers, while servos operate the thumb and pinky.</a:t>
            </a:r>
          </a:p>
          <a:p>
            <a:pPr marL="0" indent="0">
              <a:buFontTx/>
              <a:buNone/>
            </a:pPr>
            <a:r>
              <a:rPr lang="en-US"/>
              <a:t>What are your sub-systems?</a:t>
            </a:r>
          </a:p>
          <a:p>
            <a:r>
              <a:rPr lang="en-US"/>
              <a:t>- The first sub-system is the controller, and the second sub-system is the hand’s movement mechanism.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38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2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Video / demonstration of hand working</a:t>
            </a:r>
          </a:p>
          <a:p>
            <a:endParaRPr lang="en-US"/>
          </a:p>
          <a:p>
            <a:r>
              <a:rPr lang="en-US"/>
              <a:t>Explain that the joystick controls the movement of the hand</a:t>
            </a:r>
          </a:p>
          <a:p>
            <a:endParaRPr lang="en-US"/>
          </a:p>
          <a:p>
            <a:r>
              <a:rPr lang="en-US"/>
              <a:t>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12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how performance metrics and how will the system did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GRAHAM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9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 challenges, focus on tech</a:t>
            </a:r>
          </a:p>
          <a:p>
            <a:endParaRPr lang="en-US"/>
          </a:p>
          <a:p>
            <a:r>
              <a:rPr lang="en-US"/>
              <a:t>NAYAN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4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28EAE-80EF-B739-1974-5F33F1AE0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FAE5F-2636-DBD3-6717-18FF0F2DD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F31365-96EA-F457-DA2F-66BD3119F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 challenges, focus on tech</a:t>
            </a:r>
          </a:p>
          <a:p>
            <a:endParaRPr lang="en-US"/>
          </a:p>
          <a:p>
            <a:r>
              <a:rPr lang="en-US"/>
              <a:t>NAYAN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137A7-12CC-0610-273B-A7D6C1641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4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7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2.mov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19.png"/><Relationship Id="rId5" Type="http://schemas.microsoft.com/office/2007/relationships/media" Target="../media/media3.mov"/><Relationship Id="rId10" Type="http://schemas.openxmlformats.org/officeDocument/2006/relationships/image" Target="../media/image18.png"/><Relationship Id="rId4" Type="http://schemas.openxmlformats.org/officeDocument/2006/relationships/video" Target="../media/media2.mov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38" y="1846217"/>
            <a:ext cx="8906692" cy="2595153"/>
          </a:xfrm>
        </p:spPr>
        <p:txBody>
          <a:bodyPr/>
          <a:lstStyle/>
          <a:p>
            <a:r>
              <a:rPr lang="en-US"/>
              <a:t>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5638" y="4115477"/>
            <a:ext cx="4976677" cy="6259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/>
              <a:t>Nayan </a:t>
            </a:r>
            <a:r>
              <a:rPr lang="en-US" sz="2000" err="1"/>
              <a:t>Kondakalla</a:t>
            </a:r>
            <a:r>
              <a:rPr lang="en-US" sz="2000"/>
              <a:t>, Leah Thomas, Graham Tokarz – Section B03</a:t>
            </a:r>
          </a:p>
          <a:p>
            <a:r>
              <a:rPr lang="en-US" sz="2000"/>
              <a:t>ME4405 – Fall 2024</a:t>
            </a:r>
            <a:endParaRPr lang="en-US" sz="2000"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474CCF-4FC2-43DB-813E-54E255520183}"/>
              </a:ext>
            </a:extLst>
          </p:cNvPr>
          <p:cNvSpPr/>
          <p:nvPr/>
        </p:nvSpPr>
        <p:spPr>
          <a:xfrm>
            <a:off x="7258050" y="1538288"/>
            <a:ext cx="4605338" cy="41290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2815EC-BE93-FB3F-583B-E22E8DDA59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58" b="13203"/>
          <a:stretch/>
        </p:blipFill>
        <p:spPr>
          <a:xfrm>
            <a:off x="7561335" y="1663698"/>
            <a:ext cx="3998768" cy="38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/>
              <a:t>Introduction &amp; Motivation</a:t>
            </a:r>
          </a:p>
        </p:txBody>
      </p:sp>
      <p:pic>
        <p:nvPicPr>
          <p:cNvPr id="4" name="Picture 3" descr="Thing poised on a table in Wednesday">
            <a:extLst>
              <a:ext uri="{FF2B5EF4-FFF2-40B4-BE49-F238E27FC236}">
                <a16:creationId xmlns:a16="http://schemas.microsoft.com/office/drawing/2014/main" id="{E6AFF6B3-A22B-9B5C-E552-5AFC7F44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42" r="26959"/>
          <a:stretch/>
        </p:blipFill>
        <p:spPr>
          <a:xfrm>
            <a:off x="584870" y="1616967"/>
            <a:ext cx="3829098" cy="3930646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5407" y="1215483"/>
            <a:ext cx="7145593" cy="47336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Our project aims to recreate Thing, the disembodied hand from </a:t>
            </a:r>
            <a:r>
              <a:rPr lang="en-US" i="1">
                <a:latin typeface="Roboto"/>
                <a:ea typeface="Roboto"/>
                <a:cs typeface="Roboto"/>
              </a:rPr>
              <a:t>The Addams Family</a:t>
            </a:r>
            <a:r>
              <a:rPr lang="en-US">
                <a:latin typeface="Roboto"/>
                <a:ea typeface="Roboto"/>
                <a:cs typeface="Roboto"/>
              </a:rPr>
              <a:t>.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Mimics aspects of prosthetic design by constraining our design to an anatomically accurate shape, while enabling independent movement of select fingers.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The system is designed to move forward and backwards and wave at user. </a:t>
            </a:r>
            <a:endParaRPr lang="en-US" sz="17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Controlled remotely via a joystick controller, determining movement and thumb and pinky controls. 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Uses the three middle fingers to drag or push the system, providing locomotion. 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Roboto"/>
                <a:ea typeface="Roboto"/>
                <a:cs typeface="Roboto"/>
              </a:rPr>
              <a:t>The thumb and pinky, actuated by servo motors, will provide stability during movement and wave to users.</a:t>
            </a:r>
            <a:br>
              <a:rPr lang="en-US" sz="1300"/>
            </a:b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66290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4FF5C51-F565-C0BE-1F62-9ECE8D07F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34" y="4145076"/>
            <a:ext cx="2585357" cy="203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9D78E8-7AA3-73BB-80A6-548217E5F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143" y="3036478"/>
            <a:ext cx="3881724" cy="341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29999" cy="1497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Subsystem 1: Controller + Transceivers: Communication between joystick and motors of the hand</a:t>
            </a:r>
            <a:endParaRPr lang="en-US"/>
          </a:p>
          <a:p>
            <a:r>
              <a:rPr lang="en-US">
                <a:latin typeface="Roboto"/>
                <a:ea typeface="Roboto"/>
                <a:cs typeface="Roboto"/>
              </a:rPr>
              <a:t>Subsystem 2: Motors and Hand Structure: Direct Movement of the hand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Snapshot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DAD981-E92F-42DE-975F-A72775E5F48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8601338" y="3083184"/>
            <a:ext cx="923662" cy="301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1C161-9E6F-4F86-8C99-18738C4AA203}"/>
              </a:ext>
            </a:extLst>
          </p:cNvPr>
          <p:cNvSpPr txBox="1"/>
          <p:nvPr/>
        </p:nvSpPr>
        <p:spPr>
          <a:xfrm>
            <a:off x="3525466" y="3868077"/>
            <a:ext cx="20056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Transceiver</a:t>
            </a:r>
          </a:p>
          <a:p>
            <a:pPr algn="ctr"/>
            <a:r>
              <a:rPr lang="en-US" sz="1200" i="1">
                <a:solidFill>
                  <a:schemeClr val="accent6">
                    <a:lumMod val="75000"/>
                  </a:schemeClr>
                </a:solidFill>
              </a:rPr>
              <a:t>Sends instructions to hand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B60A78-C267-4273-870C-E92C1FA8BF4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641671" y="4422075"/>
            <a:ext cx="886634" cy="786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AF1178-3371-4528-A479-1B604769BC20}"/>
              </a:ext>
            </a:extLst>
          </p:cNvPr>
          <p:cNvSpPr txBox="1"/>
          <p:nvPr/>
        </p:nvSpPr>
        <p:spPr>
          <a:xfrm>
            <a:off x="645060" y="2972227"/>
            <a:ext cx="18293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Joystick</a:t>
            </a:r>
          </a:p>
          <a:p>
            <a:pPr algn="ctr"/>
            <a:r>
              <a:rPr lang="en-US" sz="1200" i="1">
                <a:solidFill>
                  <a:schemeClr val="accent6">
                    <a:lumMod val="75000"/>
                  </a:schemeClr>
                </a:solidFill>
              </a:rPr>
              <a:t>Takes user input for</a:t>
            </a:r>
          </a:p>
          <a:p>
            <a:pPr algn="ctr"/>
            <a:r>
              <a:rPr lang="en-US" sz="1200" i="1">
                <a:solidFill>
                  <a:schemeClr val="accent6">
                    <a:lumMod val="75000"/>
                  </a:schemeClr>
                </a:solidFill>
              </a:rPr>
              <a:t>desired hand movement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BE7909-6F62-488A-BB22-469B1D56A1F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293987" y="4801866"/>
            <a:ext cx="1242417" cy="216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3CB483-0E07-4C86-8061-4CC66DC19064}"/>
              </a:ext>
            </a:extLst>
          </p:cNvPr>
          <p:cNvSpPr txBox="1"/>
          <p:nvPr/>
        </p:nvSpPr>
        <p:spPr>
          <a:xfrm>
            <a:off x="9536404" y="4524867"/>
            <a:ext cx="19457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Tri-Motor System</a:t>
            </a:r>
          </a:p>
          <a:p>
            <a:pPr algn="ctr"/>
            <a:r>
              <a:rPr lang="en-US" sz="1200" i="1">
                <a:solidFill>
                  <a:schemeClr val="accent6">
                    <a:lumMod val="75000"/>
                  </a:schemeClr>
                </a:solidFill>
              </a:rPr>
              <a:t>Controls finger movement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305DB6-49B2-B6F1-E7DC-FDF29B2D4CDD}"/>
              </a:ext>
            </a:extLst>
          </p:cNvPr>
          <p:cNvSpPr txBox="1"/>
          <p:nvPr/>
        </p:nvSpPr>
        <p:spPr>
          <a:xfrm>
            <a:off x="9525000" y="2713852"/>
            <a:ext cx="16337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Transceiver</a:t>
            </a:r>
          </a:p>
          <a:p>
            <a:pPr algn="ctr"/>
            <a:r>
              <a:rPr lang="en-US" sz="1200" i="1">
                <a:solidFill>
                  <a:schemeClr val="accent6">
                    <a:lumMod val="75000"/>
                  </a:schemeClr>
                </a:solidFill>
              </a:rPr>
              <a:t>Receives instructions</a:t>
            </a:r>
          </a:p>
          <a:p>
            <a:pPr algn="ctr"/>
            <a:r>
              <a:rPr lang="en-US" sz="1200" i="1">
                <a:solidFill>
                  <a:schemeClr val="accent6">
                    <a:lumMod val="75000"/>
                  </a:schemeClr>
                </a:solidFill>
              </a:rPr>
              <a:t>from controller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193ED8-6305-A6E9-A48D-39BD4C0A2E8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559734" y="3710891"/>
            <a:ext cx="579680" cy="711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35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82CF-976C-8D15-65CB-7AB93CD1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Designs</a:t>
            </a:r>
          </a:p>
        </p:txBody>
      </p:sp>
      <p:pic>
        <p:nvPicPr>
          <p:cNvPr id="5" name="Picture 4" descr="A group of papers on a table&#10;&#10;AI-generated content may be incorrect.">
            <a:extLst>
              <a:ext uri="{FF2B5EF4-FFF2-40B4-BE49-F238E27FC236}">
                <a16:creationId xmlns:a16="http://schemas.microsoft.com/office/drawing/2014/main" id="{CC9B032C-D96D-FDBC-24CC-CEC8343E4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490" y="2319260"/>
            <a:ext cx="2959306" cy="2219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1D905E-36B7-BCC8-6F83-C4E21B22B0FB}"/>
              </a:ext>
            </a:extLst>
          </p:cNvPr>
          <p:cNvSpPr txBox="1"/>
          <p:nvPr/>
        </p:nvSpPr>
        <p:spPr>
          <a:xfrm>
            <a:off x="4016950" y="4810368"/>
            <a:ext cx="289832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 i="1"/>
              <a:t>Fig. 2.  </a:t>
            </a:r>
            <a:r>
              <a:rPr lang="en-US" sz="1100" i="1"/>
              <a:t>CAD design for remote controller</a:t>
            </a:r>
            <a:endParaRPr lang="en-US" sz="1100" b="1" i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B0E9B-4BDA-1A7C-1CEC-D65AB84F1310}"/>
              </a:ext>
            </a:extLst>
          </p:cNvPr>
          <p:cNvSpPr txBox="1"/>
          <p:nvPr/>
        </p:nvSpPr>
        <p:spPr>
          <a:xfrm>
            <a:off x="-204972" y="4821927"/>
            <a:ext cx="407823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 i="1"/>
              <a:t>Fig. 1.  </a:t>
            </a:r>
            <a:r>
              <a:rPr lang="en-US" sz="1100" i="1"/>
              <a:t>Initial sketches for frame, gears, and fingers</a:t>
            </a:r>
            <a:endParaRPr lang="en-US" sz="1100" b="1" i="1"/>
          </a:p>
        </p:txBody>
      </p:sp>
      <p:pic>
        <p:nvPicPr>
          <p:cNvPr id="3" name="Picture 2" descr="A drawing of a mechanical device&#10;&#10;AI-generated content may be incorrect.">
            <a:extLst>
              <a:ext uri="{FF2B5EF4-FFF2-40B4-BE49-F238E27FC236}">
                <a16:creationId xmlns:a16="http://schemas.microsoft.com/office/drawing/2014/main" id="{E5CA2F24-C941-7954-C0D6-49AE36331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538" y="1723462"/>
            <a:ext cx="2277971" cy="3027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65B146-DD23-1032-9D14-66143E25036C}"/>
              </a:ext>
            </a:extLst>
          </p:cNvPr>
          <p:cNvSpPr txBox="1"/>
          <p:nvPr/>
        </p:nvSpPr>
        <p:spPr>
          <a:xfrm>
            <a:off x="7966519" y="4810368"/>
            <a:ext cx="318603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 i="1"/>
              <a:t>Fig. 3.  </a:t>
            </a:r>
            <a:r>
              <a:rPr lang="en-US" sz="1100" i="1"/>
              <a:t>CAD designs for finger, hand frame, and motor system</a:t>
            </a:r>
            <a:endParaRPr lang="en-US" sz="1100" b="1" i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EEB608-77B5-EEB1-E61E-410A339991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995" t="4609" r="12638" b="6191"/>
          <a:stretch/>
        </p:blipFill>
        <p:spPr>
          <a:xfrm>
            <a:off x="3757320" y="2131672"/>
            <a:ext cx="3684242" cy="2594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37150-54DB-A252-CE13-A9CB14F93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0473" y="2285451"/>
            <a:ext cx="1868977" cy="19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8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Demonstration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F892C-8282-A7BE-521A-901887561106}"/>
              </a:ext>
            </a:extLst>
          </p:cNvPr>
          <p:cNvSpPr txBox="1"/>
          <p:nvPr/>
        </p:nvSpPr>
        <p:spPr>
          <a:xfrm>
            <a:off x="1382120" y="6027790"/>
            <a:ext cx="29733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 i="1"/>
              <a:t>Vid. 1.  </a:t>
            </a:r>
            <a:r>
              <a:rPr lang="en-US" sz="1100" i="1"/>
              <a:t>Successful backwards movement</a:t>
            </a:r>
            <a:endParaRPr lang="en-US" sz="1100" b="1" i="1"/>
          </a:p>
        </p:txBody>
      </p:sp>
      <p:pic>
        <p:nvPicPr>
          <p:cNvPr id="19" name="IMG_1686">
            <a:hlinkClick r:id="" action="ppaction://media"/>
            <a:extLst>
              <a:ext uri="{FF2B5EF4-FFF2-40B4-BE49-F238E27FC236}">
                <a16:creationId xmlns:a16="http://schemas.microsoft.com/office/drawing/2014/main" id="{C2F2E065-37C7-455E-0AFF-113C6EF32B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8135" y="1215485"/>
            <a:ext cx="2681363" cy="4731817"/>
          </a:xfrm>
          <a:prstGeom prst="rect">
            <a:avLst/>
          </a:prstGeom>
        </p:spPr>
      </p:pic>
      <p:pic>
        <p:nvPicPr>
          <p:cNvPr id="20" name="IMG_1664">
            <a:hlinkClick r:id="" action="ppaction://media"/>
            <a:extLst>
              <a:ext uri="{FF2B5EF4-FFF2-40B4-BE49-F238E27FC236}">
                <a16:creationId xmlns:a16="http://schemas.microsoft.com/office/drawing/2014/main" id="{C35D94E0-92DF-6A48-4AE8-813FB4EB14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55317" y="1215485"/>
            <a:ext cx="2681364" cy="47318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D1DAAD-7270-A828-8353-11783552624F}"/>
              </a:ext>
            </a:extLst>
          </p:cNvPr>
          <p:cNvSpPr txBox="1"/>
          <p:nvPr/>
        </p:nvSpPr>
        <p:spPr>
          <a:xfrm>
            <a:off x="4463289" y="6027790"/>
            <a:ext cx="29733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 i="1"/>
              <a:t>Vid. 2.  </a:t>
            </a:r>
            <a:r>
              <a:rPr lang="en-US" sz="1100" i="1"/>
              <a:t>Less successful forward movement</a:t>
            </a:r>
            <a:endParaRPr lang="en-US" sz="1100" b="1" i="1"/>
          </a:p>
        </p:txBody>
      </p:sp>
      <p:pic>
        <p:nvPicPr>
          <p:cNvPr id="22" name="IMG_1707">
            <a:hlinkClick r:id="" action="ppaction://media"/>
            <a:extLst>
              <a:ext uri="{FF2B5EF4-FFF2-40B4-BE49-F238E27FC236}">
                <a16:creationId xmlns:a16="http://schemas.microsoft.com/office/drawing/2014/main" id="{26995916-5822-ED6E-3AAB-513C98B4EA2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61864" y="1208341"/>
            <a:ext cx="2681363" cy="47318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6FA4B0-C600-4C4B-BC1C-0BBDC5455775}"/>
              </a:ext>
            </a:extLst>
          </p:cNvPr>
          <p:cNvSpPr txBox="1"/>
          <p:nvPr/>
        </p:nvSpPr>
        <p:spPr>
          <a:xfrm>
            <a:off x="7273030" y="6027789"/>
            <a:ext cx="40782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 i="1"/>
              <a:t>Vid. 3.  </a:t>
            </a:r>
            <a:r>
              <a:rPr lang="en-US" sz="1100" i="1"/>
              <a:t>Successful pinky and thumb wave</a:t>
            </a:r>
          </a:p>
          <a:p>
            <a:pPr algn="ctr"/>
            <a:r>
              <a:rPr lang="en-US" sz="1100" i="1"/>
              <a:t>(via controller)</a:t>
            </a:r>
            <a:endParaRPr lang="en-US" sz="1100" b="1" i="1"/>
          </a:p>
        </p:txBody>
      </p:sp>
    </p:spTree>
    <p:extLst>
      <p:ext uri="{BB962C8B-B14F-4D97-AF65-F5344CB8AC3E}">
        <p14:creationId xmlns:p14="http://schemas.microsoft.com/office/powerpoint/2010/main" val="16351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3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20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The hand will be able to accurately receive and process joystick communications within 100ms of a change.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Duration chosen as 100ms is about the noticeable visual time period for humans.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This was verified using both video recording and clock data from code.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This proved very successful, with an average of 85ms over 10 tests.</a:t>
            </a:r>
          </a:p>
          <a:p>
            <a:endParaRPr lang="en-US">
              <a:latin typeface="Roboto"/>
              <a:ea typeface="Roboto"/>
              <a:cs typeface="Roboto"/>
            </a:endParaRPr>
          </a:p>
          <a:p>
            <a:r>
              <a:rPr lang="en-US">
                <a:latin typeface="Roboto"/>
                <a:ea typeface="Roboto"/>
                <a:cs typeface="Roboto"/>
              </a:rPr>
              <a:t>The hand will be able to move both forward and backwards steadily for 10s.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Defined as general directional movement, rotational behavior acceptable.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System will not stall or require human intervention in this period.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Was met in isolation multiple times, but not reliably and with enough repeatability to be considered successful.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well did the system perform?</a:t>
            </a:r>
          </a:p>
        </p:txBody>
      </p:sp>
    </p:spTree>
    <p:extLst>
      <p:ext uri="{BB962C8B-B14F-4D97-AF65-F5344CB8AC3E}">
        <p14:creationId xmlns:p14="http://schemas.microsoft.com/office/powerpoint/2010/main" val="14791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6407162" cy="50809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Mainly Mechanical Issues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Initially used fully-wooden gear system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Roboto"/>
                <a:ea typeface="Roboto"/>
                <a:cs typeface="Roboto"/>
              </a:rPr>
              <a:t>Too much friction --&gt; Switched to Technic Plastic Gears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Roboto"/>
                <a:ea typeface="Roboto"/>
                <a:cs typeface="Roboto"/>
              </a:rPr>
              <a:t>Driving Gear Design constantly changed as more needs were discovered through iterations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Fingers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Roboto"/>
                <a:ea typeface="Roboto"/>
                <a:cs typeface="Roboto"/>
              </a:rPr>
              <a:t>Had to determine smallest size of fingers/thumbs that allow for movement without drastically increasing weight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Size Constraint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latin typeface="Roboto"/>
                <a:ea typeface="Roboto"/>
                <a:cs typeface="Roboto"/>
              </a:rPr>
              <a:t>Originally had the size constraint of average human hand, however individual components increased project size</a:t>
            </a:r>
          </a:p>
          <a:p>
            <a:pPr lvl="3"/>
            <a:r>
              <a:rPr lang="en-US" sz="1800">
                <a:latin typeface="Roboto"/>
                <a:ea typeface="Roboto"/>
                <a:cs typeface="Roboto"/>
              </a:rPr>
              <a:t>Need</a:t>
            </a:r>
            <a:r>
              <a:rPr lang="en-US">
                <a:latin typeface="Roboto"/>
                <a:ea typeface="Roboto"/>
                <a:cs typeface="Roboto"/>
              </a:rPr>
              <a:t> </a:t>
            </a:r>
            <a:r>
              <a:rPr lang="en-US" sz="1800">
                <a:latin typeface="Roboto"/>
                <a:ea typeface="Roboto"/>
                <a:cs typeface="Roboto"/>
              </a:rPr>
              <a:t>more powerful motor to counteract weight and bigger battery for increased power consumption</a:t>
            </a:r>
            <a:endParaRPr lang="en-US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Encountered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5DB2B57-A4B1-D413-C78D-05E11AADE4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851564" cy="385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48E237C-839F-2824-E1FE-B338C0E72F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robot with wires and a machine&#10;&#10;AI-generated content may be incorrect.">
            <a:extLst>
              <a:ext uri="{FF2B5EF4-FFF2-40B4-BE49-F238E27FC236}">
                <a16:creationId xmlns:a16="http://schemas.microsoft.com/office/drawing/2014/main" id="{06FB4706-EB05-AFE8-DD3C-C63646F3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19" r="8048" b="9712"/>
          <a:stretch/>
        </p:blipFill>
        <p:spPr>
          <a:xfrm>
            <a:off x="8035636" y="451036"/>
            <a:ext cx="3519056" cy="5011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384197-B992-EF80-BDD1-072BFC5FEE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399" t="26263" r="29715" b="45455"/>
          <a:stretch/>
        </p:blipFill>
        <p:spPr>
          <a:xfrm>
            <a:off x="7013712" y="4075851"/>
            <a:ext cx="2043848" cy="2253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E8D2CA-B8C7-21FF-A842-2838F6CAA760}"/>
              </a:ext>
            </a:extLst>
          </p:cNvPr>
          <p:cNvSpPr txBox="1"/>
          <p:nvPr/>
        </p:nvSpPr>
        <p:spPr>
          <a:xfrm>
            <a:off x="6938778" y="6466928"/>
            <a:ext cx="407823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 i="1"/>
              <a:t>Fig. 4.  </a:t>
            </a:r>
            <a:r>
              <a:rPr lang="en-US" sz="1100" i="1"/>
              <a:t>Early iteration of gear and finger system</a:t>
            </a:r>
            <a:endParaRPr lang="en-US" sz="1100" b="1" i="1"/>
          </a:p>
        </p:txBody>
      </p:sp>
    </p:spTree>
    <p:extLst>
      <p:ext uri="{BB962C8B-B14F-4D97-AF65-F5344CB8AC3E}">
        <p14:creationId xmlns:p14="http://schemas.microsoft.com/office/powerpoint/2010/main" val="211138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D27BA-038C-F7C7-3BD3-93432A3B1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290C8-F6E6-45DD-EEB5-10C3C0B6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4989484" cy="543862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latin typeface="Roboto"/>
                <a:ea typeface="Roboto"/>
                <a:cs typeface="Roboto"/>
              </a:rPr>
              <a:t>Final concluding statement: “We've wandered too far in — excellent.” </a:t>
            </a:r>
          </a:p>
          <a:p>
            <a:pPr lvl="6">
              <a:buFont typeface="Calibri" panose="020B0604020202020204" pitchFamily="34" charset="0"/>
              <a:buChar char="-"/>
            </a:pPr>
            <a:r>
              <a:rPr lang="en-US">
                <a:latin typeface="Roboto"/>
                <a:ea typeface="Roboto"/>
                <a:cs typeface="Roboto"/>
              </a:rPr>
              <a:t>Wednesday Addams</a:t>
            </a:r>
          </a:p>
          <a:p>
            <a:pPr marL="800100" lvl="1" indent="-342900"/>
            <a:r>
              <a:rPr lang="en-US">
                <a:latin typeface="Roboto"/>
                <a:ea typeface="Roboto"/>
                <a:cs typeface="Roboto"/>
              </a:rPr>
              <a:t>Project Scope was massive considering timeframe</a:t>
            </a:r>
          </a:p>
          <a:p>
            <a:pPr marL="1257300" lvl="2" indent="-342900">
              <a:buFont typeface="Wingdings" panose="020B0604020202020204" pitchFamily="34" charset="0"/>
              <a:buChar char="§"/>
            </a:pPr>
            <a:r>
              <a:rPr lang="en-US">
                <a:latin typeface="Roboto"/>
                <a:ea typeface="Roboto"/>
                <a:cs typeface="Roboto"/>
              </a:rPr>
              <a:t>Learned how to choose design requirements and "nice-to-haves"</a:t>
            </a:r>
          </a:p>
          <a:p>
            <a:pPr marL="800100" lvl="1" indent="-342900"/>
            <a:r>
              <a:rPr lang="en-US">
                <a:latin typeface="Roboto"/>
                <a:ea typeface="Roboto"/>
                <a:cs typeface="Roboto"/>
              </a:rPr>
              <a:t>We learned about RF transmission</a:t>
            </a:r>
          </a:p>
          <a:p>
            <a:pPr marL="800100" lvl="1" indent="-342900"/>
            <a:r>
              <a:rPr lang="en-US">
                <a:latin typeface="Roboto"/>
                <a:ea typeface="Roboto"/>
                <a:cs typeface="Roboto"/>
              </a:rPr>
              <a:t>How gear mechanism interact with motor drivers</a:t>
            </a:r>
          </a:p>
          <a:p>
            <a:pPr marL="342900"/>
            <a:r>
              <a:rPr lang="en-US">
                <a:latin typeface="Roboto"/>
                <a:ea typeface="Roboto"/>
                <a:cs typeface="Roboto"/>
              </a:rPr>
              <a:t>Further Steps: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Silicone Wrapping Hand for Skin-Like Covering`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Redesign Finger/Gear system to more accurately reflect finger joint movements</a:t>
            </a:r>
          </a:p>
          <a:p>
            <a:pPr lvl="1"/>
            <a:r>
              <a:rPr lang="en-US">
                <a:latin typeface="Roboto"/>
                <a:ea typeface="Roboto"/>
                <a:cs typeface="Roboto"/>
              </a:rPr>
              <a:t>Complete redesign of gear system to allow for more robust/smoother movement</a:t>
            </a:r>
          </a:p>
          <a:p>
            <a:pPr lvl="1"/>
            <a:endParaRPr lang="en-US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505BE8-3279-8186-4600-3C6EA096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8DB1073-D379-1F89-B6E4-72C6550286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1DA647E-D29B-0F1D-C050-CAC68E6AF5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robot with purple legs and wires&#10;&#10;AI-generated content may be incorrect.">
            <a:extLst>
              <a:ext uri="{FF2B5EF4-FFF2-40B4-BE49-F238E27FC236}">
                <a16:creationId xmlns:a16="http://schemas.microsoft.com/office/drawing/2014/main" id="{72AD9B08-220C-BBE7-0962-B9AAF3E77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40525" y="1754151"/>
            <a:ext cx="4747440" cy="35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1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542B4A-E8BE-A822-A2C9-1BA6BF11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474" y="3794078"/>
            <a:ext cx="5249851" cy="223048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4323328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orgia-tech-ppt-2022-rev.pptx" id="{AFF7F311-8B0E-44BF-9D7E-1F4DC78DFDFB}" vid="{7311634C-00BD-4B36-8FF2-6D506CBBFC9F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orgia-tech-ppt-2022-rev.pptx" id="{AFF7F311-8B0E-44BF-9D7E-1F4DC78DFDFB}" vid="{FE52AD29-205B-40E4-8C77-5B47BF4D82BF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-tech-ppt-2022-rev.pptx" id="{AFF7F311-8B0E-44BF-9D7E-1F4DC78DFDFB}" vid="{FD5573D0-53F4-4D70-912B-C08F1E25934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CC5B1A048983459EE8CADE558C725D" ma:contentTypeVersion="16" ma:contentTypeDescription="Create a new document." ma:contentTypeScope="" ma:versionID="886bec2cd4d4a5185e1b7a9ea2bd8737">
  <xsd:schema xmlns:xsd="http://www.w3.org/2001/XMLSchema" xmlns:xs="http://www.w3.org/2001/XMLSchema" xmlns:p="http://schemas.microsoft.com/office/2006/metadata/properties" xmlns:ns3="5fb11f37-2a6d-4fa6-92de-96c2dd9a7561" xmlns:ns4="c676d158-84c3-4d97-9967-2430c564c5e1" targetNamespace="http://schemas.microsoft.com/office/2006/metadata/properties" ma:root="true" ma:fieldsID="7842aa97a90cf1eaba5d6b9aaab35b7a" ns3:_="" ns4:_="">
    <xsd:import namespace="5fb11f37-2a6d-4fa6-92de-96c2dd9a7561"/>
    <xsd:import namespace="c676d158-84c3-4d97-9967-2430c564c5e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b11f37-2a6d-4fa6-92de-96c2dd9a75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76d158-84c3-4d97-9967-2430c564c5e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fb11f37-2a6d-4fa6-92de-96c2dd9a7561" xsi:nil="true"/>
  </documentManagement>
</p:properties>
</file>

<file path=customXml/itemProps1.xml><?xml version="1.0" encoding="utf-8"?>
<ds:datastoreItem xmlns:ds="http://schemas.openxmlformats.org/officeDocument/2006/customXml" ds:itemID="{368DFCD6-A893-4363-A2F3-8086711AC2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439E98-5509-4331-9910-776887CB03AC}">
  <ds:schemaRefs>
    <ds:schemaRef ds:uri="5fb11f37-2a6d-4fa6-92de-96c2dd9a7561"/>
    <ds:schemaRef ds:uri="c676d158-84c3-4d97-9967-2430c564c5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B287BE-2016-48D5-8430-A92D0B0D6DE7}">
  <ds:schemaRefs>
    <ds:schemaRef ds:uri="5fb11f37-2a6d-4fa6-92de-96c2dd9a7561"/>
    <ds:schemaRef ds:uri="c676d158-84c3-4d97-9967-2430c564c5e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georgia-tech-ppt-2022-rev</Template>
  <Application>Microsoft Office PowerPoint</Application>
  <PresentationFormat>Widescreen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Title Page</vt:lpstr>
      <vt:lpstr>Dividers</vt:lpstr>
      <vt:lpstr>Content Page</vt:lpstr>
      <vt:lpstr>Thing</vt:lpstr>
      <vt:lpstr>Introduction &amp; Motivation</vt:lpstr>
      <vt:lpstr>System Snapshot</vt:lpstr>
      <vt:lpstr>Designs</vt:lpstr>
      <vt:lpstr>Demonstration</vt:lpstr>
      <vt:lpstr>How well did the system perform?</vt:lpstr>
      <vt:lpstr>Challenges Encountered</vt:lpstr>
      <vt:lpstr>Conclusion</vt:lpstr>
      <vt:lpstr>THANK YOU!!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 Team Number</dc:title>
  <dc:creator>Noel, Alexis C</dc:creator>
  <cp:revision>2</cp:revision>
  <dcterms:created xsi:type="dcterms:W3CDTF">2024-04-15T13:34:07Z</dcterms:created>
  <dcterms:modified xsi:type="dcterms:W3CDTF">2025-05-01T00:06:01Z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0x01010063CC5B1A048983459EE8CADE558C725D</vt:lpwstr>
  </property>
</Properties>
</file>